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4" r:id="rId3"/>
    <p:sldId id="276" r:id="rId4"/>
    <p:sldId id="265" r:id="rId5"/>
    <p:sldId id="266" r:id="rId6"/>
    <p:sldId id="282" r:id="rId7"/>
    <p:sldId id="283" r:id="rId8"/>
    <p:sldId id="284" r:id="rId9"/>
    <p:sldId id="285" r:id="rId10"/>
    <p:sldId id="286" r:id="rId11"/>
  </p:sldIdLst>
  <p:sldSz cx="9144000" cy="6858000" type="screen4x3"/>
  <p:notesSz cx="6858000" cy="9144000"/>
  <p:custShowLst>
    <p:custShow name="Prilagođena projekcija 1" id="0">
      <p:sldLst>
        <p:sld r:id="rId2"/>
      </p:sldLst>
    </p:custShow>
  </p:custShowLst>
  <p:defaultTextStyle>
    <a:defPPr>
      <a:defRPr lang="sr-Latn-C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76" autoAdjust="0"/>
    <p:restoredTop sz="94700" autoAdjust="0"/>
  </p:normalViewPr>
  <p:slideViewPr>
    <p:cSldViewPr>
      <p:cViewPr varScale="1">
        <p:scale>
          <a:sx n="108" d="100"/>
          <a:sy n="108" d="100"/>
        </p:scale>
        <p:origin x="1764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Jednakokračni trokut 6"/>
          <p:cNvSpPr/>
          <p:nvPr/>
        </p:nvSpPr>
        <p:spPr>
          <a:xfrm rot="16200000">
            <a:off x="7553325" y="5254626"/>
            <a:ext cx="1893887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Naslov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/>
          <a:lstStyle>
            <a:lvl1pPr algn="r">
              <a:defRPr sz="4400"/>
            </a:lvl1pPr>
          </a:lstStyle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9" name="Podnaslov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hr-HR"/>
              <a:t>Kliknite da biste uredili stil podnaslova matrice</a:t>
            </a:r>
            <a:endParaRPr lang="en-US"/>
          </a:p>
        </p:txBody>
      </p:sp>
      <p:sp>
        <p:nvSpPr>
          <p:cNvPr id="5" name="Rezervirano mjesto datuma 27"/>
          <p:cNvSpPr>
            <a:spLocks noGrp="1"/>
          </p:cNvSpPr>
          <p:nvPr>
            <p:ph type="dt" sz="half" idx="10"/>
          </p:nvPr>
        </p:nvSpPr>
        <p:spPr>
          <a:xfrm>
            <a:off x="1371600" y="6011863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pPr>
              <a:defRPr/>
            </a:pPr>
            <a:fld id="{1FC1F39B-0155-4E45-9C5D-719C9BE7D477}" type="datetimeFigureOut">
              <a:rPr lang="sr-Latn-CS"/>
              <a:pPr>
                <a:defRPr/>
              </a:pPr>
              <a:t>19.4.2020.</a:t>
            </a:fld>
            <a:endParaRPr lang="hr-HR"/>
          </a:p>
        </p:txBody>
      </p:sp>
      <p:sp>
        <p:nvSpPr>
          <p:cNvPr id="6" name="Rezervirano mjesto podnožja 16"/>
          <p:cNvSpPr>
            <a:spLocks noGrp="1"/>
          </p:cNvSpPr>
          <p:nvPr>
            <p:ph type="ftr" sz="quarter" idx="11"/>
          </p:nvPr>
        </p:nvSpPr>
        <p:spPr>
          <a:xfrm>
            <a:off x="1371600" y="5649913"/>
            <a:ext cx="5791200" cy="365125"/>
          </a:xfrm>
        </p:spPr>
        <p:txBody>
          <a:bodyPr tIns="0" bIns="0"/>
          <a:lstStyle>
            <a:lvl1pPr algn="r">
              <a:defRPr sz="1100"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zervirano mjesto broja slajda 28"/>
          <p:cNvSpPr>
            <a:spLocks noGrp="1"/>
          </p:cNvSpPr>
          <p:nvPr>
            <p:ph type="sldNum" sz="quarter" idx="12"/>
          </p:nvPr>
        </p:nvSpPr>
        <p:spPr>
          <a:xfrm>
            <a:off x="8391525" y="5753100"/>
            <a:ext cx="503238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C1AA551-63F2-492F-9589-70F590BF0A22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  <p:sp>
        <p:nvSpPr>
          <p:cNvPr id="4" name="Rezervirano mjesto datum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C28284-0388-400B-A51D-D06A48074435}" type="datetimeFigureOut">
              <a:rPr lang="sr-Latn-CS"/>
              <a:pPr>
                <a:defRPr/>
              </a:pPr>
              <a:t>19.4.2020.</a:t>
            </a:fld>
            <a:endParaRPr lang="hr-HR"/>
          </a:p>
        </p:txBody>
      </p:sp>
      <p:sp>
        <p:nvSpPr>
          <p:cNvPr id="5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broja slajda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9BE329-7534-4161-8E26-393DC758EA93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  <p:sp>
        <p:nvSpPr>
          <p:cNvPr id="4" name="Rezervirano mjesto datum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E3E403-5EA3-4AAB-AC14-C03DD2392ED3}" type="datetimeFigureOut">
              <a:rPr lang="sr-Latn-CS"/>
              <a:pPr>
                <a:defRPr/>
              </a:pPr>
              <a:t>19.4.2020.</a:t>
            </a:fld>
            <a:endParaRPr lang="hr-HR"/>
          </a:p>
        </p:txBody>
      </p:sp>
      <p:sp>
        <p:nvSpPr>
          <p:cNvPr id="5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broja slajda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3F922E-FD74-4D1A-9431-B79C4E9E0788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>
          <a:xfrm>
            <a:off x="4791075" y="6480175"/>
            <a:ext cx="2133600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B18C6B-11BD-48F3-BF45-D0E972655E49}" type="datetimeFigureOut">
              <a:rPr lang="sr-Latn-CS"/>
              <a:pPr>
                <a:defRPr/>
              </a:pPr>
              <a:t>19.4.2020.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59263" cy="3000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8F2B7D-FF82-42AB-882E-02859C2FD6D0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odjeljka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 trokut 8"/>
          <p:cNvSpPr/>
          <p:nvPr/>
        </p:nvSpPr>
        <p:spPr>
          <a:xfrm flipV="1">
            <a:off x="6350" y="6350"/>
            <a:ext cx="9131300" cy="6837363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Jednakokračni trokut 7"/>
          <p:cNvSpPr/>
          <p:nvPr/>
        </p:nvSpPr>
        <p:spPr>
          <a:xfrm rot="5400000" flipV="1">
            <a:off x="7553325" y="309563"/>
            <a:ext cx="1893888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6" name="Ravni poveznik 10"/>
          <p:cNvCxnSpPr/>
          <p:nvPr/>
        </p:nvCxnSpPr>
        <p:spPr>
          <a:xfrm rot="10800000">
            <a:off x="6469063" y="9525"/>
            <a:ext cx="2673350" cy="1900238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Ravni poveznik 9"/>
          <p:cNvCxnSpPr/>
          <p:nvPr/>
        </p:nvCxnSpPr>
        <p:spPr>
          <a:xfrm flipV="1"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/>
          <a:lstStyle>
            <a:lvl1pPr marL="0" algn="l">
              <a:buNone/>
              <a:defRPr sz="3600" b="1" cap="none" baseline="0"/>
            </a:lvl1pPr>
          </a:lstStyle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hr-HR"/>
              <a:t>Kliknite da biste uredili stilove teksta matrice</a:t>
            </a:r>
          </a:p>
        </p:txBody>
      </p:sp>
      <p:sp>
        <p:nvSpPr>
          <p:cNvPr id="8" name="Rezervirano mjesto datuma 3"/>
          <p:cNvSpPr>
            <a:spLocks noGrp="1"/>
          </p:cNvSpPr>
          <p:nvPr>
            <p:ph type="dt" sz="half" idx="10"/>
          </p:nvPr>
        </p:nvSpPr>
        <p:spPr>
          <a:xfrm>
            <a:off x="6956425" y="6477000"/>
            <a:ext cx="21336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F4A31D-C77F-4FAB-B53B-258E94A43153}" type="datetimeFigureOut">
              <a:rPr lang="sr-Latn-CS"/>
              <a:pPr>
                <a:defRPr/>
              </a:pPr>
              <a:t>19.4.2020.</a:t>
            </a:fld>
            <a:endParaRPr lang="hr-HR"/>
          </a:p>
        </p:txBody>
      </p:sp>
      <p:sp>
        <p:nvSpPr>
          <p:cNvPr id="9" name="Rezervirano mjesto podnožja 4"/>
          <p:cNvSpPr>
            <a:spLocks noGrp="1"/>
          </p:cNvSpPr>
          <p:nvPr>
            <p:ph type="ftr" sz="quarter" idx="11"/>
          </p:nvPr>
        </p:nvSpPr>
        <p:spPr>
          <a:xfrm>
            <a:off x="2619375" y="6481763"/>
            <a:ext cx="4260850" cy="3000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10" name="Rezervirano mjesto broja slajda 5"/>
          <p:cNvSpPr>
            <a:spLocks noGrp="1"/>
          </p:cNvSpPr>
          <p:nvPr>
            <p:ph type="sldNum" sz="quarter" idx="12"/>
          </p:nvPr>
        </p:nvSpPr>
        <p:spPr>
          <a:xfrm>
            <a:off x="8450263" y="809625"/>
            <a:ext cx="503237" cy="3000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E70611-32C2-4E50-AFD5-701BBEF4B077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  <p:sp>
        <p:nvSpPr>
          <p:cNvPr id="5" name="Rezervirano mjesto datum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006EDE-7520-4666-8A8F-97CF85B1224D}" type="datetimeFigureOut">
              <a:rPr lang="sr-Latn-CS"/>
              <a:pPr>
                <a:defRPr/>
              </a:pPr>
              <a:t>19.4.2020.</a:t>
            </a:fld>
            <a:endParaRPr lang="hr-HR"/>
          </a:p>
        </p:txBody>
      </p:sp>
      <p:sp>
        <p:nvSpPr>
          <p:cNvPr id="6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zervirano mjesto broja slajda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EFADE4-947F-4343-ADCF-432473C9DC99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hr-HR"/>
              <a:t>Kliknite da biste uredili stilove teksta matrice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hr-HR"/>
              <a:t>Kliknite da biste uredili stilove teksta matrice</a:t>
            </a:r>
          </a:p>
        </p:txBody>
      </p:sp>
      <p:sp>
        <p:nvSpPr>
          <p:cNvPr id="5" name="Rezervirano mjesto sadržaja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>
          <a:xfrm>
            <a:off x="4791075" y="6481763"/>
            <a:ext cx="2130425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4B3DD1-AA18-4D51-8BFB-BDC42472EC26}" type="datetimeFigureOut">
              <a:rPr lang="sr-Latn-CS"/>
              <a:pPr>
                <a:defRPr/>
              </a:pPr>
              <a:t>19.4.2020.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60850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>
          <a:xfrm>
            <a:off x="7589838" y="6483350"/>
            <a:ext cx="503237" cy="3016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32C7A1E1-34E8-44B7-80DA-160035DF3AA5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Rezervirano mjesto datum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5CD146-F9EF-4F2D-90C5-3371F07513B5}" type="datetimeFigureOut">
              <a:rPr lang="sr-Latn-CS"/>
              <a:pPr>
                <a:defRPr/>
              </a:pPr>
              <a:t>19.4.2020.</a:t>
            </a:fld>
            <a:endParaRPr lang="hr-HR"/>
          </a:p>
        </p:txBody>
      </p:sp>
      <p:sp>
        <p:nvSpPr>
          <p:cNvPr id="4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zervirano mjesto broja slajda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2F19B6-40C0-4772-AF85-631AC61B1923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9FAB56-FC70-4706-9338-B6628005EC0F}" type="datetimeFigureOut">
              <a:rPr lang="sr-Latn-CS"/>
              <a:pPr>
                <a:defRPr/>
              </a:pPr>
              <a:t>19.4.2020.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" name="Rezervirano mjesto broja slajda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5C0C61-5CE7-454A-B70E-5F0DD77BB1C8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hr-HR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>
          <a:xfrm>
            <a:off x="6278563" y="6556375"/>
            <a:ext cx="213360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B01B1784-F783-42A4-A46D-3B4395861E04}" type="datetimeFigureOut">
              <a:rPr lang="sr-Latn-CS"/>
              <a:pPr>
                <a:defRPr/>
              </a:pPr>
              <a:t>19.4.2020.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>
          <a:xfrm>
            <a:off x="1135063" y="6556375"/>
            <a:ext cx="514350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>
          <a:xfrm>
            <a:off x="8410575" y="6556375"/>
            <a:ext cx="503238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E78D621D-6880-44C9-9F0D-C2AEF024F602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hr-HR" noProof="0"/>
              <a:t>Pritisnite ikonu za dodavanje slike</a:t>
            </a:r>
            <a:endParaRPr lang="en-US" noProof="0" dirty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hr-HR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>
          <a:xfrm>
            <a:off x="6108700" y="6556375"/>
            <a:ext cx="210185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6D1D0C6F-BF75-4498-B0F0-148A4425239E}" type="datetimeFigureOut">
              <a:rPr lang="sr-Latn-CS"/>
              <a:pPr>
                <a:defRPr/>
              </a:pPr>
              <a:t>19.4.2020.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>
          <a:xfrm>
            <a:off x="1169988" y="6557963"/>
            <a:ext cx="4948237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>
          <a:xfrm>
            <a:off x="8216900" y="6556375"/>
            <a:ext cx="366713" cy="301625"/>
          </a:xfrm>
        </p:spPr>
        <p:txBody>
          <a:bodyPr/>
          <a:lstStyle>
            <a:lvl1pPr algn="ctr">
              <a:defRPr sz="900"/>
            </a:lvl1pPr>
          </a:lstStyle>
          <a:p>
            <a:pPr>
              <a:defRPr/>
            </a:pPr>
            <a:fld id="{9EDFE931-CEAA-4087-83D6-6F47F66F1B0B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avokutni trokut 10"/>
          <p:cNvSpPr/>
          <p:nvPr/>
        </p:nvSpPr>
        <p:spPr>
          <a:xfrm>
            <a:off x="6350" y="14288"/>
            <a:ext cx="9131300" cy="6837362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Ravni poveznik 7"/>
          <p:cNvCxnSpPr/>
          <p:nvPr/>
        </p:nvCxnSpPr>
        <p:spPr>
          <a:xfrm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Ravni poveznik 8"/>
          <p:cNvCxnSpPr/>
          <p:nvPr/>
        </p:nvCxnSpPr>
        <p:spPr>
          <a:xfrm rot="10800000" flipV="1">
            <a:off x="6469063" y="4948238"/>
            <a:ext cx="2673350" cy="1900237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ezervirano mjesto naslova 21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398587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1030" name="Rezervirano mjesto teksta 12"/>
          <p:cNvSpPr>
            <a:spLocks noGrp="1"/>
          </p:cNvSpPr>
          <p:nvPr>
            <p:ph type="body" idx="1"/>
          </p:nvPr>
        </p:nvSpPr>
        <p:spPr bwMode="auto">
          <a:xfrm>
            <a:off x="457200" y="1882775"/>
            <a:ext cx="8229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  <p:sp>
        <p:nvSpPr>
          <p:cNvPr id="14" name="Rezervirano mjesto datuma 13"/>
          <p:cNvSpPr>
            <a:spLocks noGrp="1"/>
          </p:cNvSpPr>
          <p:nvPr>
            <p:ph type="dt" sz="half" idx="2"/>
          </p:nvPr>
        </p:nvSpPr>
        <p:spPr>
          <a:xfrm>
            <a:off x="4791075" y="6481763"/>
            <a:ext cx="2133600" cy="3016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B4B8A28F-F75F-4DDB-8662-200B8917934D}" type="datetimeFigureOut">
              <a:rPr lang="sr-Latn-CS"/>
              <a:pPr>
                <a:defRPr/>
              </a:pPr>
              <a:t>19.4.2020.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3"/>
          </p:nvPr>
        </p:nvSpPr>
        <p:spPr>
          <a:xfrm>
            <a:off x="457200" y="6481763"/>
            <a:ext cx="4259263" cy="3016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23" name="Rezervirano mjesto broja slajda 22"/>
          <p:cNvSpPr>
            <a:spLocks noGrp="1"/>
          </p:cNvSpPr>
          <p:nvPr>
            <p:ph type="sldNum" sz="quarter" idx="4"/>
          </p:nvPr>
        </p:nvSpPr>
        <p:spPr>
          <a:xfrm>
            <a:off x="7589838" y="6481763"/>
            <a:ext cx="503237" cy="3016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CBFBEDAC-519E-4643-841E-1EEEE39D7146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2" r:id="rId4"/>
    <p:sldLayoutId id="2147483716" r:id="rId5"/>
    <p:sldLayoutId id="2147483711" r:id="rId6"/>
    <p:sldLayoutId id="2147483710" r:id="rId7"/>
    <p:sldLayoutId id="2147483717" r:id="rId8"/>
    <p:sldLayoutId id="2147483718" r:id="rId9"/>
    <p:sldLayoutId id="2147483709" r:id="rId10"/>
    <p:sldLayoutId id="2147483708" r:id="rId11"/>
  </p:sldLayoutIdLst>
  <p:txStyles>
    <p:titleStyle>
      <a:lvl1pPr marL="484188" indent="-484188" algn="l" rtl="0" eaLnBrk="0" fontAlgn="base" hangingPunct="0">
        <a:spcBef>
          <a:spcPct val="0"/>
        </a:spcBef>
        <a:spcAft>
          <a:spcPct val="0"/>
        </a:spcAft>
        <a:defRPr sz="4200" kern="1200">
          <a:ln w="6350">
            <a:solidFill>
              <a:schemeClr val="accent1">
                <a:shade val="43000"/>
              </a:schemeClr>
            </a:solidFill>
          </a:ln>
          <a:solidFill>
            <a:srgbClr val="8ABACB"/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marL="484188" indent="-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8ABACB"/>
          </a:solidFill>
          <a:latin typeface="Century Gothic" pitchFamily="34" charset="0"/>
        </a:defRPr>
      </a:lvl2pPr>
      <a:lvl3pPr marL="484188" indent="-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8ABACB"/>
          </a:solidFill>
          <a:latin typeface="Century Gothic" pitchFamily="34" charset="0"/>
        </a:defRPr>
      </a:lvl3pPr>
      <a:lvl4pPr marL="484188" indent="-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8ABACB"/>
          </a:solidFill>
          <a:latin typeface="Century Gothic" pitchFamily="34" charset="0"/>
        </a:defRPr>
      </a:lvl4pPr>
      <a:lvl5pPr marL="484188" indent="-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8ABACB"/>
          </a:solidFill>
          <a:latin typeface="Century Gothic" pitchFamily="34" charset="0"/>
        </a:defRPr>
      </a:lvl5pPr>
      <a:lvl6pPr marL="941388" indent="-484188" algn="l" rtl="0" fontAlgn="base">
        <a:spcBef>
          <a:spcPct val="0"/>
        </a:spcBef>
        <a:spcAft>
          <a:spcPct val="0"/>
        </a:spcAft>
        <a:defRPr sz="4200">
          <a:solidFill>
            <a:srgbClr val="8ABACB"/>
          </a:solidFill>
          <a:latin typeface="Century Gothic" pitchFamily="34" charset="0"/>
        </a:defRPr>
      </a:lvl6pPr>
      <a:lvl7pPr marL="1398588" indent="-484188" algn="l" rtl="0" fontAlgn="base">
        <a:spcBef>
          <a:spcPct val="0"/>
        </a:spcBef>
        <a:spcAft>
          <a:spcPct val="0"/>
        </a:spcAft>
        <a:defRPr sz="4200">
          <a:solidFill>
            <a:srgbClr val="8ABACB"/>
          </a:solidFill>
          <a:latin typeface="Century Gothic" pitchFamily="34" charset="0"/>
        </a:defRPr>
      </a:lvl7pPr>
      <a:lvl8pPr marL="1855788" indent="-484188" algn="l" rtl="0" fontAlgn="base">
        <a:spcBef>
          <a:spcPct val="0"/>
        </a:spcBef>
        <a:spcAft>
          <a:spcPct val="0"/>
        </a:spcAft>
        <a:defRPr sz="4200">
          <a:solidFill>
            <a:srgbClr val="8ABACB"/>
          </a:solidFill>
          <a:latin typeface="Century Gothic" pitchFamily="34" charset="0"/>
        </a:defRPr>
      </a:lvl8pPr>
      <a:lvl9pPr marL="2312988" indent="-484188" algn="l" rtl="0" fontAlgn="base">
        <a:spcBef>
          <a:spcPct val="0"/>
        </a:spcBef>
        <a:spcAft>
          <a:spcPct val="0"/>
        </a:spcAft>
        <a:defRPr sz="4200">
          <a:solidFill>
            <a:srgbClr val="8ABACB"/>
          </a:solidFill>
          <a:latin typeface="Century Gothic" pitchFamily="34" charset="0"/>
        </a:defRPr>
      </a:lvl9pPr>
    </p:titleStyle>
    <p:bodyStyle>
      <a:lvl1pPr marL="447675" indent="-3825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325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5000"/>
        <a:buFont typeface="Verdana" pitchFamily="34" charset="0"/>
        <a:buChar char="›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49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095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09550" algn="l" rtl="0" eaLnBrk="0" fontAlgn="base" hangingPunct="0">
        <a:spcBef>
          <a:spcPct val="20000"/>
        </a:spcBef>
        <a:spcAft>
          <a:spcPct val="0"/>
        </a:spcAft>
        <a:buClr>
          <a:srgbClr val="A3BEC8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ordwall.net/hr/resource/472121/priroda-i-dru%C5%A1tvo/gospodarstvo-gorskih-krajeva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odnaslov 2"/>
          <p:cNvPicPr>
            <a:picLocks noGrp="1"/>
          </p:cNvPicPr>
          <p:nvPr>
            <p:ph type="subTitle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260350"/>
            <a:ext cx="9324975" cy="6597650"/>
          </a:xfrm>
        </p:spPr>
      </p:pic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15922" y="1204895"/>
            <a:ext cx="7967690" cy="2143140"/>
          </a:xfrm>
        </p:spPr>
        <p:txBody>
          <a:bodyPr/>
          <a:lstStyle/>
          <a:p>
            <a:pPr marL="484632" indent="0" algn="ctr" eaLnBrk="1" fontAlgn="auto" hangingPunct="1">
              <a:spcAft>
                <a:spcPts val="0"/>
              </a:spcAft>
              <a:defRPr/>
            </a:pPr>
            <a:r>
              <a:rPr lang="hr-HR" dirty="0">
                <a:solidFill>
                  <a:schemeClr val="accent1">
                    <a:tint val="83000"/>
                    <a:satMod val="150000"/>
                  </a:schemeClr>
                </a:solidFill>
              </a:rPr>
              <a:t>Gospodarstvo gorskih krajeva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C6657EA-35B5-4493-BAEC-FE628DC74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Zadaća: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F181932-BAEA-45B5-BFD2-24B0724182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9171" y="1844824"/>
            <a:ext cx="8229600" cy="4572000"/>
          </a:xfrm>
        </p:spPr>
        <p:txBody>
          <a:bodyPr/>
          <a:lstStyle/>
          <a:p>
            <a:endParaRPr lang="hr-HR" dirty="0"/>
          </a:p>
          <a:p>
            <a:r>
              <a:rPr lang="hr-HR" dirty="0"/>
              <a:t>RB str. 154. i 155.</a:t>
            </a:r>
          </a:p>
          <a:p>
            <a:r>
              <a:rPr lang="hr-HR" dirty="0"/>
              <a:t>Obavezno zadaću radi uz pomoć udžbenika i karte</a:t>
            </a:r>
          </a:p>
          <a:p>
            <a:endParaRPr lang="hr-HR" dirty="0"/>
          </a:p>
          <a:p>
            <a:r>
              <a:rPr lang="hr-HR" dirty="0"/>
              <a:t>Hvala!</a:t>
            </a:r>
          </a:p>
          <a:p>
            <a:r>
              <a:rPr lang="hr-HR" dirty="0"/>
              <a:t>Pusa ----- učiteljica Sanja</a:t>
            </a:r>
          </a:p>
        </p:txBody>
      </p:sp>
    </p:spTree>
    <p:extLst>
      <p:ext uri="{BB962C8B-B14F-4D97-AF65-F5344CB8AC3E}">
        <p14:creationId xmlns:p14="http://schemas.microsoft.com/office/powerpoint/2010/main" val="8619231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571636"/>
          </a:xfrm>
        </p:spPr>
        <p:txBody>
          <a:bodyPr>
            <a:normAutofit fontScale="90000"/>
          </a:bodyPr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hr-HR" dirty="0">
                <a:solidFill>
                  <a:schemeClr val="accent1">
                    <a:tint val="83000"/>
                    <a:satMod val="150000"/>
                  </a:schemeClr>
                </a:solidFill>
              </a:rPr>
              <a:t>Više od trećine područja Republike Hrvatske pokrivaju šume.</a:t>
            </a:r>
          </a:p>
        </p:txBody>
      </p:sp>
      <p:pic>
        <p:nvPicPr>
          <p:cNvPr id="6" name="Rezervirano mjesto sadržaja 5" descr="gorski kota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57250" y="2071688"/>
            <a:ext cx="6357938" cy="4281487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hr-HR" sz="2800" dirty="0">
                <a:solidFill>
                  <a:schemeClr val="accent1">
                    <a:tint val="83000"/>
                    <a:satMod val="150000"/>
                  </a:schemeClr>
                </a:solidFill>
              </a:rPr>
              <a:t>Šume osiguravaju dobre uvjete za razvoj šumarstva i drvne industrije. </a:t>
            </a:r>
            <a:br>
              <a:rPr lang="hr-HR" sz="2800" dirty="0">
                <a:solidFill>
                  <a:schemeClr val="accent1">
                    <a:tint val="83000"/>
                    <a:satMod val="150000"/>
                  </a:schemeClr>
                </a:solidFill>
              </a:rPr>
            </a:br>
            <a:br>
              <a:rPr lang="hr-HR" sz="2800" dirty="0">
                <a:solidFill>
                  <a:schemeClr val="accent1">
                    <a:tint val="83000"/>
                    <a:satMod val="150000"/>
                  </a:schemeClr>
                </a:solidFill>
              </a:rPr>
            </a:br>
            <a:r>
              <a:rPr lang="hr-HR" sz="2800" dirty="0">
                <a:solidFill>
                  <a:schemeClr val="accent1">
                    <a:tint val="83000"/>
                    <a:satMod val="150000"/>
                  </a:schemeClr>
                </a:solidFill>
              </a:rPr>
              <a:t>Od drva u šumi do namještaja!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71500" y="1928813"/>
            <a:ext cx="8229600" cy="3300387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endParaRPr lang="hr-HR" sz="4400" dirty="0"/>
          </a:p>
          <a:p>
            <a:pPr eaLnBrk="1" hangingPunct="1">
              <a:buFont typeface="Wingdings 2" pitchFamily="18" charset="2"/>
              <a:buNone/>
            </a:pPr>
            <a:r>
              <a:rPr lang="hr-HR" sz="4400" dirty="0">
                <a:latin typeface="Arial" charset="0"/>
              </a:rPr>
              <a:t>  </a:t>
            </a:r>
            <a:r>
              <a:rPr lang="hr-HR" sz="4400" dirty="0"/>
              <a:t>Drvna industrija -  Delnice, Ogulin, Čabar, Otočac i </a:t>
            </a:r>
            <a:r>
              <a:rPr lang="hr-HR" sz="4400" dirty="0">
                <a:latin typeface="Arial" charset="0"/>
              </a:rPr>
              <a:t>  </a:t>
            </a:r>
            <a:r>
              <a:rPr lang="hr-HR" sz="4400" dirty="0"/>
              <a:t>Perušić.</a:t>
            </a:r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id="{FFBACED2-058E-4203-832A-B4F42C611F64}"/>
              </a:ext>
            </a:extLst>
          </p:cNvPr>
          <p:cNvSpPr txBox="1"/>
          <p:nvPr/>
        </p:nvSpPr>
        <p:spPr>
          <a:xfrm>
            <a:off x="1187624" y="5229200"/>
            <a:ext cx="6912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Pokušaj na karti pronaći ova naselja.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66526"/>
          </a:xfrm>
        </p:spPr>
        <p:txBody>
          <a:bodyPr>
            <a:normAutofit fontScale="90000"/>
          </a:bodyPr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br>
              <a:rPr lang="hr-HR" sz="3600" dirty="0">
                <a:solidFill>
                  <a:schemeClr val="accent1">
                    <a:tint val="83000"/>
                    <a:satMod val="150000"/>
                  </a:schemeClr>
                </a:solidFill>
              </a:rPr>
            </a:br>
            <a:r>
              <a:rPr lang="hr-HR" sz="3600" dirty="0">
                <a:solidFill>
                  <a:schemeClr val="accent1">
                    <a:tint val="83000"/>
                    <a:satMod val="150000"/>
                  </a:schemeClr>
                </a:solidFill>
              </a:rPr>
              <a:t> PROMETNA DJELATNOST</a:t>
            </a:r>
            <a:br>
              <a:rPr lang="hr-HR" sz="4400" dirty="0">
                <a:solidFill>
                  <a:schemeClr val="accent1">
                    <a:tint val="83000"/>
                    <a:satMod val="150000"/>
                  </a:schemeClr>
                </a:solidFill>
              </a:rPr>
            </a:br>
            <a:endParaRPr lang="hr-HR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47323" y="1371600"/>
            <a:ext cx="8229600" cy="4572000"/>
          </a:xfrm>
        </p:spPr>
        <p:txBody>
          <a:bodyPr/>
          <a:lstStyle/>
          <a:p>
            <a:pPr eaLnBrk="1" hangingPunct="1">
              <a:buNone/>
            </a:pPr>
            <a:r>
              <a:rPr lang="hr-HR" sz="3600" dirty="0"/>
              <a:t> </a:t>
            </a:r>
            <a:r>
              <a:rPr lang="hr-HR" sz="2400" dirty="0"/>
              <a:t>Visoke gore, guste šume i veoma oštre zime bile su velika zapreka prometnom povezivanju primorskih i nizinskih dijelova Hrvatske.</a:t>
            </a:r>
          </a:p>
          <a:p>
            <a:pPr eaLnBrk="1" hangingPunct="1">
              <a:buNone/>
            </a:pPr>
            <a:r>
              <a:rPr lang="hr-HR" sz="2400" dirty="0"/>
              <a:t>Danas gorskim predjelima prolaze moderne prometnice. Prometna djelatnost danas ima osobitu važnost. Stanovnici su zaposleni kao cestari, željezničari, zaposleni na naplatnim kućicama…. </a:t>
            </a:r>
          </a:p>
          <a:p>
            <a:pPr eaLnBrk="1" hangingPunct="1">
              <a:buFont typeface="Wingdings 2" pitchFamily="18" charset="2"/>
              <a:buNone/>
            </a:pPr>
            <a:r>
              <a:rPr lang="hr-HR" sz="2400" dirty="0" err="1"/>
              <a:t>Autoputevi</a:t>
            </a:r>
            <a:r>
              <a:rPr lang="hr-HR" sz="2400" dirty="0"/>
              <a:t> : Zagreb-Rijeka i Zagreb-Split     </a:t>
            </a:r>
          </a:p>
          <a:p>
            <a:pPr eaLnBrk="1" hangingPunct="1">
              <a:buFont typeface="Wingdings 2" pitchFamily="18" charset="2"/>
              <a:buNone/>
            </a:pPr>
            <a:endParaRPr lang="hr-HR" sz="2400" dirty="0"/>
          </a:p>
          <a:p>
            <a:pPr eaLnBrk="1" hangingPunct="1">
              <a:buFont typeface="Wingdings 2" pitchFamily="18" charset="2"/>
              <a:buNone/>
            </a:pPr>
            <a:r>
              <a:rPr lang="hr-HR" sz="2400" dirty="0"/>
              <a:t>Tko se vozio ovim </a:t>
            </a:r>
            <a:r>
              <a:rPr lang="hr-HR" sz="2400" dirty="0" err="1"/>
              <a:t>autoputevima</a:t>
            </a:r>
            <a:r>
              <a:rPr lang="hr-HR" sz="2400" dirty="0"/>
              <a:t> </a:t>
            </a:r>
            <a:r>
              <a:rPr lang="hr-HR" sz="2400" dirty="0" err="1"/>
              <a:t>nek</a:t>
            </a:r>
            <a:r>
              <a:rPr lang="hr-HR" sz="2400" dirty="0"/>
              <a:t> digne ruku </a:t>
            </a:r>
          </a:p>
        </p:txBody>
      </p:sp>
      <p:sp>
        <p:nvSpPr>
          <p:cNvPr id="4" name="Nasmiješeno lice 3">
            <a:extLst>
              <a:ext uri="{FF2B5EF4-FFF2-40B4-BE49-F238E27FC236}">
                <a16:creationId xmlns:a16="http://schemas.microsoft.com/office/drawing/2014/main" id="{64839932-5F19-420F-8757-DD6EC0BB2322}"/>
              </a:ext>
            </a:extLst>
          </p:cNvPr>
          <p:cNvSpPr/>
          <p:nvPr/>
        </p:nvSpPr>
        <p:spPr>
          <a:xfrm>
            <a:off x="7668344" y="4869160"/>
            <a:ext cx="914400" cy="91440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hr-HR" dirty="0">
                <a:solidFill>
                  <a:schemeClr val="accent1">
                    <a:tint val="83000"/>
                    <a:satMod val="150000"/>
                  </a:schemeClr>
                </a:solidFill>
              </a:rPr>
              <a:t>Poljoprivreda je u gorskoj Hrvatskoj slaba.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882775"/>
            <a:ext cx="8229600" cy="457200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hr-HR" sz="6000" dirty="0">
                <a:latin typeface="Arial" charset="0"/>
              </a:rPr>
              <a:t> </a:t>
            </a:r>
          </a:p>
          <a:p>
            <a:pPr eaLnBrk="1" hangingPunct="1">
              <a:buFont typeface="Wingdings 2" pitchFamily="18" charset="2"/>
              <a:buNone/>
            </a:pPr>
            <a:r>
              <a:rPr lang="hr-HR" sz="6000" dirty="0">
                <a:latin typeface="Arial" charset="0"/>
              </a:rPr>
              <a:t> </a:t>
            </a:r>
            <a:r>
              <a:rPr lang="hr-HR" sz="3200" dirty="0">
                <a:latin typeface="Arial" charset="0"/>
              </a:rPr>
              <a:t>* N</a:t>
            </a:r>
            <a:r>
              <a:rPr lang="hr-HR" sz="3200" dirty="0"/>
              <a:t>ema plodnog tla i zbog oštre klime.</a:t>
            </a:r>
          </a:p>
          <a:p>
            <a:pPr eaLnBrk="1" hangingPunct="1">
              <a:buFont typeface="Wingdings 2" pitchFamily="18" charset="2"/>
              <a:buNone/>
            </a:pPr>
            <a:r>
              <a:rPr lang="hr-HR" sz="3200" dirty="0"/>
              <a:t> * Uzgaja se:    krumpir, ječam, kukuruz, kupus a od voća šljiva  i to uglavnom u Lici.</a:t>
            </a:r>
          </a:p>
          <a:p>
            <a:pPr eaLnBrk="1" hangingPunct="1">
              <a:buFont typeface="Wingdings 2" pitchFamily="18" charset="2"/>
              <a:buNone/>
            </a:pPr>
            <a:r>
              <a:rPr lang="hr-HR" sz="3200" dirty="0"/>
              <a:t>* Poznati lički krumpir i ogulinsko zelje</a:t>
            </a:r>
          </a:p>
          <a:p>
            <a:pPr eaLnBrk="1" hangingPunct="1">
              <a:buFont typeface="Wingdings 2" pitchFamily="18" charset="2"/>
              <a:buNone/>
            </a:pPr>
            <a:endParaRPr lang="hr-HR" sz="60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hr-HR" sz="6000" dirty="0">
                <a:solidFill>
                  <a:schemeClr val="accent1">
                    <a:tint val="83000"/>
                    <a:satMod val="150000"/>
                  </a:schemeClr>
                </a:solidFill>
              </a:rPr>
              <a:t>Stočarstvo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882775"/>
            <a:ext cx="8229600" cy="4572000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Char char="•"/>
            </a:pPr>
            <a:r>
              <a:rPr lang="hr-HR" sz="4800" dirty="0"/>
              <a:t>Uzgoj :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hr-HR" sz="4800" dirty="0"/>
              <a:t>ovaca – poznata lička janjetina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hr-HR" sz="4800" dirty="0"/>
              <a:t>malo goveda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hr-HR" sz="4800" dirty="0"/>
              <a:t>svinje i peradi</a:t>
            </a: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7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77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7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77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9" dur="77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1" dur="77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70" decel="100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770" decel="100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0" dur="77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2" dur="77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23E6AE1-177F-49E9-8C69-CE1448F196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/>
              <a:t>Ostalo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9ED2317-A027-4174-AC3C-99281822D7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3706432"/>
          </a:xfrm>
        </p:spPr>
        <p:txBody>
          <a:bodyPr/>
          <a:lstStyle/>
          <a:p>
            <a:r>
              <a:rPr lang="hr-HR" dirty="0"/>
              <a:t>Rijeke i jezera važni su za proizvodnju električne energije</a:t>
            </a:r>
          </a:p>
          <a:p>
            <a:r>
              <a:rPr lang="hr-HR" dirty="0"/>
              <a:t>Ljepote privlače turiste pa je razvijen turizam </a:t>
            </a:r>
          </a:p>
          <a:p>
            <a:pPr marL="65087" indent="0">
              <a:buNone/>
            </a:pPr>
            <a:endParaRPr lang="hr-HR" dirty="0"/>
          </a:p>
          <a:p>
            <a:endParaRPr lang="hr-HR" dirty="0"/>
          </a:p>
          <a:p>
            <a:endParaRPr lang="hr-HR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59861F31-E918-4EA6-B8C6-3E245D4C7C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762" y="3979670"/>
            <a:ext cx="2507336" cy="2369392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EE919BA0-9651-4252-ADBC-D8106555D5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4536" y="4113232"/>
            <a:ext cx="2928684" cy="2224247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C1CFD908-1CBB-42E4-B1D6-7B92705E12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5204" y="4113232"/>
            <a:ext cx="2870233" cy="2137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1755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429CEE2-6063-4862-A158-2D19CC9709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96B34FF-45B1-4415-8582-1394A4205F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Ponovimo ovo sve pomoću kratkog </a:t>
            </a:r>
            <a:r>
              <a:rPr lang="hr-HR" dirty="0" err="1"/>
              <a:t>kvizića</a:t>
            </a:r>
            <a:r>
              <a:rPr lang="hr-HR" dirty="0"/>
              <a:t>: </a:t>
            </a:r>
          </a:p>
          <a:p>
            <a:endParaRPr lang="hr-HR" dirty="0"/>
          </a:p>
          <a:p>
            <a:endParaRPr lang="hr-HR" dirty="0"/>
          </a:p>
          <a:p>
            <a:r>
              <a:rPr lang="hr-HR" dirty="0">
                <a:hlinkClick r:id="rId2"/>
              </a:rPr>
              <a:t> /gospodarstvo-gorskih-krajeva</a:t>
            </a:r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991577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2C3E119-FB29-49CA-AC14-009453B7AE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Plan ploče – prepiši u bilježnicu</a:t>
            </a:r>
            <a:br>
              <a:rPr lang="hr-HR" dirty="0"/>
            </a:br>
            <a:r>
              <a:rPr lang="hr-HR" dirty="0"/>
              <a:t> Gospodarstvo gorskih krajeva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7A35ED3-472B-416B-9984-4B096BB033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5087" indent="0">
              <a:buNone/>
            </a:pPr>
            <a:r>
              <a:rPr lang="hr-HR" sz="1800" b="1" i="1" dirty="0"/>
              <a:t>1. Prometna djelatnost</a:t>
            </a:r>
            <a:endParaRPr lang="hr-HR" sz="1800" dirty="0"/>
          </a:p>
          <a:p>
            <a:pPr marL="65087" indent="0">
              <a:buNone/>
            </a:pPr>
            <a:r>
              <a:rPr lang="hr-HR" sz="1800" i="1" dirty="0"/>
              <a:t>	 </a:t>
            </a:r>
            <a:endParaRPr lang="hr-HR" sz="1800" dirty="0"/>
          </a:p>
          <a:p>
            <a:pPr marL="65087" indent="0">
              <a:buNone/>
            </a:pPr>
            <a:r>
              <a:rPr lang="hr-HR" sz="1800" b="1" i="1" dirty="0"/>
              <a:t>2. Šumarstvo i drvna industrija</a:t>
            </a:r>
            <a:endParaRPr lang="hr-HR" sz="1800" dirty="0"/>
          </a:p>
          <a:p>
            <a:pPr marL="65087" indent="0">
              <a:buNone/>
            </a:pPr>
            <a:r>
              <a:rPr lang="hr-HR" sz="1800" b="1" i="1" dirty="0"/>
              <a:t>	</a:t>
            </a:r>
            <a:r>
              <a:rPr lang="hr-HR" sz="1800" i="1" dirty="0"/>
              <a:t>	- središte drvne industrije (Čabar, Delnice, Ogulin, Otočac) </a:t>
            </a:r>
            <a:endParaRPr lang="hr-HR" sz="1800" dirty="0"/>
          </a:p>
          <a:p>
            <a:pPr marL="65087" indent="0">
              <a:buNone/>
            </a:pPr>
            <a:r>
              <a:rPr lang="hr-HR" sz="1800" b="1" i="1" dirty="0"/>
              <a:t>3. </a:t>
            </a:r>
            <a:r>
              <a:rPr lang="hr-HR" sz="1800" b="1" i="1" dirty="0" err="1"/>
              <a:t>Poljodjeljstvo</a:t>
            </a:r>
            <a:endParaRPr lang="hr-HR" sz="1800" dirty="0"/>
          </a:p>
          <a:p>
            <a:pPr marL="65087" indent="0">
              <a:buNone/>
            </a:pPr>
            <a:r>
              <a:rPr lang="hr-HR" sz="1800" b="1" i="1" dirty="0"/>
              <a:t>	- </a:t>
            </a:r>
            <a:r>
              <a:rPr lang="hr-HR" sz="1800" i="1" dirty="0"/>
              <a:t>slabo razvijena – lički krumpir, ogulinsko zelje, šljive</a:t>
            </a:r>
            <a:endParaRPr lang="hr-HR" sz="1800" dirty="0"/>
          </a:p>
          <a:p>
            <a:pPr marL="65087" indent="0">
              <a:buNone/>
            </a:pPr>
            <a:r>
              <a:rPr lang="hr-HR" sz="1800" i="1" dirty="0"/>
              <a:t>	- dobre mogućnosti prirodnoga uzgoja hrane</a:t>
            </a:r>
            <a:endParaRPr lang="hr-HR" sz="1800" dirty="0"/>
          </a:p>
          <a:p>
            <a:pPr marL="65087" indent="0">
              <a:buNone/>
            </a:pPr>
            <a:r>
              <a:rPr lang="hr-HR" sz="1800" i="1" dirty="0"/>
              <a:t>	- ovčarstvo- lička janjetina</a:t>
            </a:r>
            <a:endParaRPr lang="hr-HR" sz="1800" dirty="0"/>
          </a:p>
          <a:p>
            <a:pPr marL="65087" indent="0">
              <a:buNone/>
            </a:pPr>
            <a:r>
              <a:rPr lang="hr-HR" sz="1800" i="1" dirty="0"/>
              <a:t> </a:t>
            </a:r>
            <a:endParaRPr lang="hr-HR" sz="1800" dirty="0"/>
          </a:p>
          <a:p>
            <a:pPr marL="65087" indent="0">
              <a:buNone/>
            </a:pPr>
            <a:r>
              <a:rPr lang="hr-HR" sz="1800" b="1" i="1" dirty="0"/>
              <a:t>4. Turizam – </a:t>
            </a:r>
            <a:r>
              <a:rPr lang="hr-HR" sz="1800" i="1" dirty="0"/>
              <a:t>ljepota krajolika, očuvani okoliš (Plitvička jezera, špilje,      </a:t>
            </a:r>
            <a:endParaRPr lang="hr-HR" sz="1800" dirty="0"/>
          </a:p>
          <a:p>
            <a:pPr marL="65087" indent="0">
              <a:buNone/>
            </a:pPr>
            <a:r>
              <a:rPr lang="hr-HR" sz="1800" i="1" dirty="0"/>
              <a:t>jame, NP, skijalište, ...)</a:t>
            </a:r>
            <a:endParaRPr lang="hr-HR" sz="1800" dirty="0"/>
          </a:p>
          <a:p>
            <a:pPr marL="65087" indent="0">
              <a:buNone/>
            </a:pPr>
            <a:r>
              <a:rPr lang="hr-HR" sz="1800" i="1" dirty="0"/>
              <a:t> </a:t>
            </a:r>
            <a:endParaRPr lang="hr-HR" sz="1800" dirty="0"/>
          </a:p>
          <a:p>
            <a:pPr marL="65087" indent="0">
              <a:buNone/>
            </a:pPr>
            <a:r>
              <a:rPr lang="hr-HR" sz="1400" i="1" dirty="0"/>
              <a:t> </a:t>
            </a:r>
            <a:endParaRPr lang="hr-HR" sz="1400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33330462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duševljenje">
  <a:themeElements>
    <a:clrScheme name="Tehnički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Oduševljenj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duševljenj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229</TotalTime>
  <Words>321</Words>
  <Application>Microsoft Office PowerPoint</Application>
  <PresentationFormat>Prikaz na zaslonu (4:3)</PresentationFormat>
  <Paragraphs>51</Paragraphs>
  <Slides>10</Slides>
  <Notes>0</Notes>
  <HiddenSlides>0</HiddenSlides>
  <MMClips>0</MMClips>
  <ScaleCrop>false</ScaleCrop>
  <HeadingPairs>
    <vt:vector size="8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10</vt:i4>
      </vt:variant>
      <vt:variant>
        <vt:lpstr>Prilagođene projekcije</vt:lpstr>
      </vt:variant>
      <vt:variant>
        <vt:i4>1</vt:i4>
      </vt:variant>
    </vt:vector>
  </HeadingPairs>
  <TitlesOfParts>
    <vt:vector size="16" baseType="lpstr">
      <vt:lpstr>Arial</vt:lpstr>
      <vt:lpstr>Century Gothic</vt:lpstr>
      <vt:lpstr>Verdana</vt:lpstr>
      <vt:lpstr>Wingdings 2</vt:lpstr>
      <vt:lpstr>Oduševljenje</vt:lpstr>
      <vt:lpstr>Gospodarstvo gorskih krajeva</vt:lpstr>
      <vt:lpstr>Više od trećine područja Republike Hrvatske pokrivaju šume.</vt:lpstr>
      <vt:lpstr>Šume osiguravaju dobre uvjete za razvoj šumarstva i drvne industrije.   Od drva u šumi do namještaja!</vt:lpstr>
      <vt:lpstr>  PROMETNA DJELATNOST </vt:lpstr>
      <vt:lpstr>Poljoprivreda je u gorskoj Hrvatskoj slaba.</vt:lpstr>
      <vt:lpstr>Stočarstvo</vt:lpstr>
      <vt:lpstr>Ostalo</vt:lpstr>
      <vt:lpstr>PowerPoint prezentacija</vt:lpstr>
      <vt:lpstr>Plan ploče – prepiši u bilježnicu  Gospodarstvo gorskih krajeva</vt:lpstr>
      <vt:lpstr>Zadaća:</vt:lpstr>
      <vt:lpstr>Prilagođena projekcija 1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Gorska Hrvatska</dc:title>
  <dc:creator>Korisnik</dc:creator>
  <cp:lastModifiedBy>Sanja Hozmec</cp:lastModifiedBy>
  <cp:revision>26</cp:revision>
  <dcterms:modified xsi:type="dcterms:W3CDTF">2020-04-19T20:34:34Z</dcterms:modified>
</cp:coreProperties>
</file>