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9" r:id="rId4"/>
    <p:sldId id="264" r:id="rId5"/>
    <p:sldId id="267" r:id="rId6"/>
    <p:sldId id="266" r:id="rId7"/>
    <p:sldId id="270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4" d="100"/>
          <a:sy n="54" d="100"/>
        </p:scale>
        <p:origin x="677" y="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297A-0555-487C-9868-73DF25EEAC04}" type="datetimeFigureOut">
              <a:rPr lang="hr-HR" smtClean="0"/>
              <a:t>22.11.2018.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31C8-5E95-4C10-84CC-1A5049E67C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7944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297A-0555-487C-9868-73DF25EEAC04}" type="datetimeFigureOut">
              <a:rPr lang="hr-HR" smtClean="0"/>
              <a:t>22.11.2018.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31C8-5E95-4C10-84CC-1A5049E67C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5256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297A-0555-487C-9868-73DF25EEAC04}" type="datetimeFigureOut">
              <a:rPr lang="hr-HR" smtClean="0"/>
              <a:t>22.11.2018.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31C8-5E95-4C10-84CC-1A5049E67CC0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4345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297A-0555-487C-9868-73DF25EEAC04}" type="datetimeFigureOut">
              <a:rPr lang="hr-HR" smtClean="0"/>
              <a:t>22.11.2018.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31C8-5E95-4C10-84CC-1A5049E67C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3516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297A-0555-487C-9868-73DF25EEAC04}" type="datetimeFigureOut">
              <a:rPr lang="hr-HR" smtClean="0"/>
              <a:t>22.11.2018.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31C8-5E95-4C10-84CC-1A5049E67CC0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2387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297A-0555-487C-9868-73DF25EEAC04}" type="datetimeFigureOut">
              <a:rPr lang="hr-HR" smtClean="0"/>
              <a:t>22.11.2018.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31C8-5E95-4C10-84CC-1A5049E67C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2533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297A-0555-487C-9868-73DF25EEAC04}" type="datetimeFigureOut">
              <a:rPr lang="hr-HR" smtClean="0"/>
              <a:t>22.11.2018.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31C8-5E95-4C10-84CC-1A5049E67C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2287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297A-0555-487C-9868-73DF25EEAC04}" type="datetimeFigureOut">
              <a:rPr lang="hr-HR" smtClean="0"/>
              <a:t>22.11.2018.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31C8-5E95-4C10-84CC-1A5049E67C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116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297A-0555-487C-9868-73DF25EEAC04}" type="datetimeFigureOut">
              <a:rPr lang="hr-HR" smtClean="0"/>
              <a:t>22.11.2018.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31C8-5E95-4C10-84CC-1A5049E67C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9126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297A-0555-487C-9868-73DF25EEAC04}" type="datetimeFigureOut">
              <a:rPr lang="hr-HR" smtClean="0"/>
              <a:t>22.11.2018.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31C8-5E95-4C10-84CC-1A5049E67C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7613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297A-0555-487C-9868-73DF25EEAC04}" type="datetimeFigureOut">
              <a:rPr lang="hr-HR" smtClean="0"/>
              <a:t>22.11.2018.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31C8-5E95-4C10-84CC-1A5049E67C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309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297A-0555-487C-9868-73DF25EEAC04}" type="datetimeFigureOut">
              <a:rPr lang="hr-HR" smtClean="0"/>
              <a:t>22.11.2018.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31C8-5E95-4C10-84CC-1A5049E67C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9846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297A-0555-487C-9868-73DF25EEAC04}" type="datetimeFigureOut">
              <a:rPr lang="hr-HR" smtClean="0"/>
              <a:t>22.11.2018.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31C8-5E95-4C10-84CC-1A5049E67C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4196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297A-0555-487C-9868-73DF25EEAC04}" type="datetimeFigureOut">
              <a:rPr lang="hr-HR" smtClean="0"/>
              <a:t>22.11.2018.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31C8-5E95-4C10-84CC-1A5049E67C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5808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297A-0555-487C-9868-73DF25EEAC04}" type="datetimeFigureOut">
              <a:rPr lang="hr-HR" smtClean="0"/>
              <a:t>22.11.2018.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31C8-5E95-4C10-84CC-1A5049E67C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8413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297A-0555-487C-9868-73DF25EEAC04}" type="datetimeFigureOut">
              <a:rPr lang="hr-HR" smtClean="0"/>
              <a:t>22.11.2018.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31C8-5E95-4C10-84CC-1A5049E67C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5762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9297A-0555-487C-9868-73DF25EEAC04}" type="datetimeFigureOut">
              <a:rPr lang="hr-HR" smtClean="0"/>
              <a:t>22.11.2018.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B1331C8-5E95-4C10-84CC-1A5049E67C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282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967" y="2404531"/>
            <a:ext cx="7766936" cy="1646302"/>
          </a:xfrm>
        </p:spPr>
        <p:txBody>
          <a:bodyPr>
            <a:normAutofit fontScale="90000"/>
          </a:bodyPr>
          <a:lstStyle/>
          <a:p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Povezivanje lektire i medijske kulture u nastavi Hrvatskoga jezika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75954" y="6350169"/>
            <a:ext cx="241604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Dijana Pasarić</a:t>
            </a:r>
          </a:p>
        </p:txBody>
      </p:sp>
    </p:spTree>
    <p:extLst>
      <p:ext uri="{BB962C8B-B14F-4D97-AF65-F5344CB8AC3E}">
        <p14:creationId xmlns:p14="http://schemas.microsoft.com/office/powerpoint/2010/main" val="2697650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223962"/>
            <a:ext cx="8596668" cy="1320800"/>
          </a:xfrm>
        </p:spPr>
        <p:txBody>
          <a:bodyPr/>
          <a:lstStyle/>
          <a:p>
            <a:r>
              <a:rPr lang="hr-HR" dirty="0"/>
              <a:t>UPUTE ZA RAD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700" dirty="0">
                <a:latin typeface="Arial" panose="020B0604020202020204" pitchFamily="34" charset="0"/>
                <a:cs typeface="Arial" panose="020B0604020202020204" pitchFamily="34" charset="0"/>
              </a:rPr>
              <a:t>podjela učenika u skupine (4-6)</a:t>
            </a:r>
          </a:p>
          <a:p>
            <a:r>
              <a:rPr lang="hr-HR" sz="2700" dirty="0">
                <a:latin typeface="Arial" panose="020B0604020202020204" pitchFamily="34" charset="0"/>
                <a:cs typeface="Arial" panose="020B0604020202020204" pitchFamily="34" charset="0"/>
              </a:rPr>
              <a:t>pročitati </a:t>
            </a:r>
            <a:r>
              <a:rPr lang="hr-HR" sz="2700" dirty="0" err="1">
                <a:latin typeface="Arial" panose="020B0604020202020204" pitchFamily="34" charset="0"/>
                <a:cs typeface="Arial" panose="020B0604020202020204" pitchFamily="34" charset="0"/>
              </a:rPr>
              <a:t>lektirno</a:t>
            </a:r>
            <a:r>
              <a:rPr lang="hr-HR" sz="2700" dirty="0">
                <a:latin typeface="Arial" panose="020B0604020202020204" pitchFamily="34" charset="0"/>
                <a:cs typeface="Arial" panose="020B0604020202020204" pitchFamily="34" charset="0"/>
              </a:rPr>
              <a:t> djelo</a:t>
            </a:r>
          </a:p>
          <a:p>
            <a:r>
              <a:rPr lang="hr-HR" sz="2700" dirty="0">
                <a:latin typeface="Arial" panose="020B0604020202020204" pitchFamily="34" charset="0"/>
                <a:cs typeface="Arial" panose="020B0604020202020204" pitchFamily="34" charset="0"/>
              </a:rPr>
              <a:t>samostalno napraviti „brdo” (napisati redoslijed događaja)</a:t>
            </a:r>
          </a:p>
          <a:p>
            <a:r>
              <a:rPr lang="hr-HR" sz="2700" dirty="0">
                <a:latin typeface="Arial" panose="020B0604020202020204" pitchFamily="34" charset="0"/>
                <a:cs typeface="Arial" panose="020B0604020202020204" pitchFamily="34" charset="0"/>
              </a:rPr>
              <a:t>usporediti brdo s ostalim učenicima u skupini</a:t>
            </a:r>
          </a:p>
          <a:p>
            <a:r>
              <a:rPr lang="hr-HR" sz="2700" dirty="0">
                <a:latin typeface="Arial" panose="020B0604020202020204" pitchFamily="34" charset="0"/>
                <a:cs typeface="Arial" panose="020B0604020202020204" pitchFamily="34" charset="0"/>
              </a:rPr>
              <a:t>izvaditi najzanimljivije dijelove koje želite glumiti, snimiti za film ili radio</a:t>
            </a:r>
          </a:p>
          <a:p>
            <a:pPr lvl="1"/>
            <a:r>
              <a:rPr lang="hr-HR" sz="2800" dirty="0">
                <a:latin typeface="Calibri" panose="020F0502020204030204" pitchFamily="34" charset="0"/>
                <a:cs typeface="Arial" panose="020B0604020202020204" pitchFamily="34" charset="0"/>
              </a:rPr>
              <a:t>(npr. dijalog na str. 26, 5. i 6. rečenica).</a:t>
            </a:r>
          </a:p>
          <a:p>
            <a:pPr lvl="1"/>
            <a:endParaRPr lang="hr-HR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811CC78-955A-4D76-B0CD-731F4E290494}"/>
              </a:ext>
            </a:extLst>
          </p:cNvPr>
          <p:cNvSpPr txBox="1">
            <a:spLocks/>
          </p:cNvSpPr>
          <p:nvPr/>
        </p:nvSpPr>
        <p:spPr>
          <a:xfrm>
            <a:off x="3914301" y="7201"/>
            <a:ext cx="8596668" cy="736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r-HR">
                <a:latin typeface="Arial" panose="020B0604020202020204" pitchFamily="34" charset="0"/>
                <a:cs typeface="Arial" panose="020B0604020202020204" pitchFamily="34" charset="0"/>
              </a:rPr>
              <a:t>Lektira na drugačiji način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975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4834" y="1807253"/>
            <a:ext cx="8596668" cy="3243494"/>
          </a:xfrm>
        </p:spPr>
        <p:txBody>
          <a:bodyPr>
            <a:noAutofit/>
          </a:bodyPr>
          <a:lstStyle/>
          <a:p>
            <a:r>
              <a:rPr lang="hr-HR" sz="2700" dirty="0">
                <a:latin typeface="Arial" panose="020B0604020202020204" pitchFamily="34" charset="0"/>
                <a:cs typeface="Arial" panose="020B0604020202020204" pitchFamily="34" charset="0"/>
              </a:rPr>
              <a:t>početkom mjeseca dogovoriti zadatak za pojedinu skupinu (snimanje filma, radio igre, dramatizacija teksta)</a:t>
            </a:r>
          </a:p>
          <a:p>
            <a:r>
              <a:rPr lang="hr-HR" sz="2700" dirty="0">
                <a:latin typeface="Arial" panose="020B0604020202020204" pitchFamily="34" charset="0"/>
                <a:cs typeface="Arial" panose="020B0604020202020204" pitchFamily="34" charset="0"/>
              </a:rPr>
              <a:t>ponoviti upute za rad (BRDO)</a:t>
            </a:r>
          </a:p>
          <a:p>
            <a:r>
              <a:rPr lang="hr-HR" sz="2700" dirty="0">
                <a:latin typeface="Arial" panose="020B0604020202020204" pitchFamily="34" charset="0"/>
                <a:cs typeface="Arial" panose="020B0604020202020204" pitchFamily="34" charset="0"/>
              </a:rPr>
              <a:t>radio: dodajte zvukove, šumove...</a:t>
            </a:r>
          </a:p>
          <a:p>
            <a:r>
              <a:rPr lang="hr-HR" sz="2700" dirty="0">
                <a:latin typeface="Arial" panose="020B0604020202020204" pitchFamily="34" charset="0"/>
                <a:cs typeface="Arial" panose="020B0604020202020204" pitchFamily="34" charset="0"/>
              </a:rPr>
              <a:t>film: snimajte iz različitih udaljenosti, različitih kutova, dodajte glazbu... </a:t>
            </a:r>
          </a:p>
          <a:p>
            <a:r>
              <a:rPr lang="hr-HR" sz="2700" dirty="0">
                <a:latin typeface="Arial" panose="020B0604020202020204" pitchFamily="34" charset="0"/>
                <a:cs typeface="Arial" panose="020B0604020202020204" pitchFamily="34" charset="0"/>
              </a:rPr>
              <a:t>gluma: naglasite mimiku, gestu, kretanje po pozornici, rekvizite, govor glumca izražajan.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AF2BEBC-E368-4672-A77B-E557A9ED1F9C}"/>
              </a:ext>
            </a:extLst>
          </p:cNvPr>
          <p:cNvSpPr txBox="1">
            <a:spLocks/>
          </p:cNvSpPr>
          <p:nvPr/>
        </p:nvSpPr>
        <p:spPr>
          <a:xfrm>
            <a:off x="677334" y="981074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r-HR" dirty="0"/>
              <a:t>KAKO KRENUTI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536020B-B6AD-4C67-9492-A8806BF03B30}"/>
              </a:ext>
            </a:extLst>
          </p:cNvPr>
          <p:cNvSpPr txBox="1">
            <a:spLocks/>
          </p:cNvSpPr>
          <p:nvPr/>
        </p:nvSpPr>
        <p:spPr>
          <a:xfrm>
            <a:off x="3914301" y="7201"/>
            <a:ext cx="8596668" cy="736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r-HR">
                <a:latin typeface="Arial" panose="020B0604020202020204" pitchFamily="34" charset="0"/>
                <a:cs typeface="Arial" panose="020B0604020202020204" pitchFamily="34" charset="0"/>
              </a:rPr>
              <a:t>Lektira na drugačiji način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833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4366" y="1244600"/>
            <a:ext cx="8596668" cy="4566573"/>
          </a:xfrm>
        </p:spPr>
        <p:txBody>
          <a:bodyPr>
            <a:normAutofit/>
          </a:bodyPr>
          <a:lstStyle/>
          <a:p>
            <a:r>
              <a:rPr lang="hr-HR" sz="2700" dirty="0">
                <a:latin typeface="Arial" panose="020B0604020202020204" pitchFamily="34" charset="0"/>
                <a:cs typeface="Arial" panose="020B0604020202020204" pitchFamily="34" charset="0"/>
              </a:rPr>
              <a:t>držati se kompozicije</a:t>
            </a:r>
          </a:p>
          <a:p>
            <a:endParaRPr lang="hr-HR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108200" y="3104454"/>
            <a:ext cx="5969000" cy="3036919"/>
          </a:xfrm>
          <a:custGeom>
            <a:avLst/>
            <a:gdLst>
              <a:gd name="connsiteX0" fmla="*/ 0 w 4889500"/>
              <a:gd name="connsiteY0" fmla="*/ 2806730 h 2806730"/>
              <a:gd name="connsiteX1" fmla="*/ 2451100 w 4889500"/>
              <a:gd name="connsiteY1" fmla="*/ 30 h 2806730"/>
              <a:gd name="connsiteX2" fmla="*/ 4889500 w 4889500"/>
              <a:gd name="connsiteY2" fmla="*/ 2743230 h 2806730"/>
              <a:gd name="connsiteX3" fmla="*/ 4889500 w 4889500"/>
              <a:gd name="connsiteY3" fmla="*/ 2743230 h 2806730"/>
              <a:gd name="connsiteX4" fmla="*/ 4864100 w 4889500"/>
              <a:gd name="connsiteY4" fmla="*/ 2743230 h 2806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89500" h="2806730">
                <a:moveTo>
                  <a:pt x="0" y="2806730"/>
                </a:moveTo>
                <a:cubicBezTo>
                  <a:pt x="818091" y="1408671"/>
                  <a:pt x="1636183" y="10613"/>
                  <a:pt x="2451100" y="30"/>
                </a:cubicBezTo>
                <a:cubicBezTo>
                  <a:pt x="3266017" y="-10553"/>
                  <a:pt x="4889500" y="2743230"/>
                  <a:pt x="4889500" y="2743230"/>
                </a:cubicBezTo>
                <a:lnTo>
                  <a:pt x="4889500" y="2743230"/>
                </a:lnTo>
                <a:lnTo>
                  <a:pt x="4864100" y="274323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1066800" y="5689600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UVOD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20900" y="4044572"/>
            <a:ext cx="95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ZAPLET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39989" y="2672029"/>
            <a:ext cx="1176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VRHUNAC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18300" y="3859906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RASPLET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50838" y="5626507"/>
            <a:ext cx="1313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ZAVRŠETAK</a:t>
            </a:r>
          </a:p>
        </p:txBody>
      </p:sp>
      <p:sp>
        <p:nvSpPr>
          <p:cNvPr id="14" name="TextBox 13"/>
          <p:cNvSpPr txBox="1"/>
          <p:nvPr/>
        </p:nvSpPr>
        <p:spPr>
          <a:xfrm rot="20566595">
            <a:off x="1366426" y="4991421"/>
            <a:ext cx="2550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rgbClr val="C00000"/>
                </a:solidFill>
              </a:rPr>
              <a:t>24. str. 5. i 6. rečenica</a:t>
            </a:r>
          </a:p>
        </p:txBody>
      </p:sp>
      <p:sp>
        <p:nvSpPr>
          <p:cNvPr id="15" name="TextBox 14"/>
          <p:cNvSpPr txBox="1"/>
          <p:nvPr/>
        </p:nvSpPr>
        <p:spPr>
          <a:xfrm rot="20566595">
            <a:off x="2586070" y="3358860"/>
            <a:ext cx="2116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C00000"/>
                </a:solidFill>
              </a:rPr>
              <a:t>56. str. 9. – 13. rečenica</a:t>
            </a:r>
          </a:p>
        </p:txBody>
      </p:sp>
      <p:sp>
        <p:nvSpPr>
          <p:cNvPr id="16" name="TextBox 15"/>
          <p:cNvSpPr txBox="1"/>
          <p:nvPr/>
        </p:nvSpPr>
        <p:spPr>
          <a:xfrm rot="20566595">
            <a:off x="5654895" y="3159015"/>
            <a:ext cx="1876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C00000"/>
                </a:solidFill>
              </a:rPr>
              <a:t>78. str. 3. i 4. rečenica</a:t>
            </a:r>
          </a:p>
        </p:txBody>
      </p:sp>
      <p:sp>
        <p:nvSpPr>
          <p:cNvPr id="17" name="TextBox 16"/>
          <p:cNvSpPr txBox="1"/>
          <p:nvPr/>
        </p:nvSpPr>
        <p:spPr>
          <a:xfrm rot="20566595">
            <a:off x="6512636" y="4880027"/>
            <a:ext cx="2550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rgbClr val="C00000"/>
                </a:solidFill>
              </a:rPr>
              <a:t>96. str. 5. i 6. rečenica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14621" y="2151802"/>
            <a:ext cx="2803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C00000"/>
                </a:solidFill>
              </a:rPr>
              <a:t>78. str. 3. i 4. rečenica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56224004-1F12-4AA4-8467-E39287A21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4301" y="7201"/>
            <a:ext cx="8596668" cy="736600"/>
          </a:xfrm>
        </p:spPr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Lektira na drugačiji način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EA7A6E3F-1444-4105-8E30-0BA8C9023471}"/>
              </a:ext>
            </a:extLst>
          </p:cNvPr>
          <p:cNvSpPr txBox="1">
            <a:spLocks/>
          </p:cNvSpPr>
          <p:nvPr/>
        </p:nvSpPr>
        <p:spPr>
          <a:xfrm>
            <a:off x="452264" y="680107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r-HR" dirty="0"/>
              <a:t>UPUTE ZA RAD U SKUPINI</a:t>
            </a:r>
          </a:p>
        </p:txBody>
      </p:sp>
    </p:spTree>
    <p:extLst>
      <p:ext uri="{BB962C8B-B14F-4D97-AF65-F5344CB8AC3E}">
        <p14:creationId xmlns:p14="http://schemas.microsoft.com/office/powerpoint/2010/main" val="383205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6985" y="2135617"/>
            <a:ext cx="8596668" cy="3880773"/>
          </a:xfrm>
        </p:spPr>
        <p:txBody>
          <a:bodyPr>
            <a:normAutofit/>
          </a:bodyPr>
          <a:lstStyle/>
          <a:p>
            <a:r>
              <a:rPr lang="hr-HR" sz="2700" b="1" dirty="0">
                <a:latin typeface="Arial" panose="020B0604020202020204" pitchFamily="34" charset="0"/>
                <a:cs typeface="Arial" panose="020B0604020202020204" pitchFamily="34" charset="0"/>
              </a:rPr>
              <a:t>pripremiti dramsku igru </a:t>
            </a:r>
            <a:r>
              <a:rPr lang="hr-HR" sz="2700" dirty="0">
                <a:latin typeface="Arial" panose="020B0604020202020204" pitchFamily="34" charset="0"/>
                <a:cs typeface="Arial" panose="020B0604020202020204" pitchFamily="34" charset="0"/>
              </a:rPr>
              <a:t>za nastavu</a:t>
            </a:r>
          </a:p>
          <a:p>
            <a:r>
              <a:rPr lang="hr-HR" sz="2700" b="1" dirty="0">
                <a:latin typeface="Arial" panose="020B0604020202020204" pitchFamily="34" charset="0"/>
                <a:cs typeface="Arial" panose="020B0604020202020204" pitchFamily="34" charset="0"/>
              </a:rPr>
              <a:t>snimati radio igru </a:t>
            </a:r>
            <a:r>
              <a:rPr lang="hr-HR" sz="2700" dirty="0">
                <a:latin typeface="Arial" panose="020B0604020202020204" pitchFamily="34" charset="0"/>
                <a:cs typeface="Arial" panose="020B0604020202020204" pitchFamily="34" charset="0"/>
              </a:rPr>
              <a:t>(dodati zvukove i šumove)</a:t>
            </a:r>
          </a:p>
          <a:p>
            <a:r>
              <a:rPr lang="hr-HR" sz="2700" b="1" dirty="0">
                <a:latin typeface="Arial" panose="020B0604020202020204" pitchFamily="34" charset="0"/>
                <a:cs typeface="Arial" panose="020B0604020202020204" pitchFamily="34" charset="0"/>
              </a:rPr>
              <a:t>snimati film </a:t>
            </a:r>
            <a:r>
              <a:rPr lang="hr-HR" sz="2700" dirty="0">
                <a:latin typeface="Arial" panose="020B0604020202020204" pitchFamily="34" charset="0"/>
                <a:cs typeface="Arial" panose="020B0604020202020204" pitchFamily="34" charset="0"/>
              </a:rPr>
              <a:t>(snimati glumu, mijenjati planove snimanja, mijenjati kutove snimanja)</a:t>
            </a:r>
          </a:p>
          <a:p>
            <a:endParaRPr lang="hr-HR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2AE1E6C-3B0A-4314-8C08-1C94D76A7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4301" y="7201"/>
            <a:ext cx="8596668" cy="736600"/>
          </a:xfrm>
        </p:spPr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Lektira na drugačiji način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0AD9035-BF81-46E6-B922-0355D9DD0DCB}"/>
              </a:ext>
            </a:extLst>
          </p:cNvPr>
          <p:cNvSpPr txBox="1">
            <a:spLocks/>
          </p:cNvSpPr>
          <p:nvPr/>
        </p:nvSpPr>
        <p:spPr>
          <a:xfrm>
            <a:off x="452264" y="680107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r-HR" dirty="0"/>
              <a:t>RAD U SKUPINI</a:t>
            </a:r>
          </a:p>
        </p:txBody>
      </p:sp>
    </p:spTree>
    <p:extLst>
      <p:ext uri="{BB962C8B-B14F-4D97-AF65-F5344CB8AC3E}">
        <p14:creationId xmlns:p14="http://schemas.microsoft.com/office/powerpoint/2010/main" val="2093903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6434" y="1930400"/>
            <a:ext cx="9609666" cy="3880773"/>
          </a:xfrm>
        </p:spPr>
        <p:txBody>
          <a:bodyPr>
            <a:noAutofit/>
          </a:bodyPr>
          <a:lstStyle/>
          <a:p>
            <a:r>
              <a:rPr lang="hr-HR" sz="2700" dirty="0">
                <a:latin typeface="Arial" panose="020B0604020202020204" pitchFamily="34" charset="0"/>
                <a:cs typeface="Arial" panose="020B0604020202020204" pitchFamily="34" charset="0"/>
              </a:rPr>
              <a:t> zadnji dan u mjesecu</a:t>
            </a:r>
          </a:p>
          <a:p>
            <a:r>
              <a:rPr lang="hr-HR" sz="2700" dirty="0">
                <a:latin typeface="Arial" panose="020B0604020202020204" pitchFamily="34" charset="0"/>
                <a:cs typeface="Arial" panose="020B0604020202020204" pitchFamily="34" charset="0"/>
              </a:rPr>
              <a:t> učenici obavezno moraju najaviti i prepričati ostalima u razredu što su radili, kako... </a:t>
            </a:r>
          </a:p>
          <a:p>
            <a:r>
              <a:rPr lang="hr-HR" sz="2700" dirty="0">
                <a:latin typeface="Arial" panose="020B0604020202020204" pitchFamily="34" charset="0"/>
                <a:cs typeface="Arial" panose="020B0604020202020204" pitchFamily="34" charset="0"/>
              </a:rPr>
              <a:t>prezentacija</a:t>
            </a:r>
          </a:p>
          <a:p>
            <a:r>
              <a:rPr lang="hr-HR" sz="2700" dirty="0">
                <a:latin typeface="Arial" panose="020B0604020202020204" pitchFamily="34" charset="0"/>
                <a:cs typeface="Arial" panose="020B0604020202020204" pitchFamily="34" charset="0"/>
              </a:rPr>
              <a:t>analiza i vrednovanje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238945F-FF06-4E86-A3A6-C8B3758F9AED}"/>
              </a:ext>
            </a:extLst>
          </p:cNvPr>
          <p:cNvSpPr txBox="1">
            <a:spLocks/>
          </p:cNvSpPr>
          <p:nvPr/>
        </p:nvSpPr>
        <p:spPr>
          <a:xfrm>
            <a:off x="677334" y="981074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r-HR" dirty="0"/>
              <a:t>PREZENTACIJA RADOVA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2BAA3E7-3883-4492-8A10-6B33EC762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4301" y="7201"/>
            <a:ext cx="8596668" cy="736600"/>
          </a:xfrm>
        </p:spPr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Lektira na drugačiji način</a:t>
            </a:r>
          </a:p>
        </p:txBody>
      </p:sp>
    </p:spTree>
    <p:extLst>
      <p:ext uri="{BB962C8B-B14F-4D97-AF65-F5344CB8AC3E}">
        <p14:creationId xmlns:p14="http://schemas.microsoft.com/office/powerpoint/2010/main" val="2103186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34" y="177800"/>
            <a:ext cx="8596668" cy="1320800"/>
          </a:xfrm>
        </p:spPr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NAJČEŠĆE GREŠKE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034" y="838200"/>
            <a:ext cx="8596668" cy="3880773"/>
          </a:xfrm>
        </p:spPr>
        <p:txBody>
          <a:bodyPr>
            <a:noAutofit/>
          </a:bodyPr>
          <a:lstStyle/>
          <a:p>
            <a:r>
              <a:rPr lang="hr-HR" sz="2700" dirty="0"/>
              <a:t>nema potpuni redoslijed događaja, nepovezani redoslijed događaja</a:t>
            </a:r>
          </a:p>
          <a:p>
            <a:r>
              <a:rPr lang="hr-HR" sz="2700" dirty="0"/>
              <a:t>premalo dijaloga</a:t>
            </a:r>
          </a:p>
          <a:p>
            <a:r>
              <a:rPr lang="hr-HR" sz="2700" dirty="0"/>
              <a:t>premalo glume</a:t>
            </a:r>
          </a:p>
          <a:p>
            <a:r>
              <a:rPr lang="hr-HR" sz="2700" dirty="0"/>
              <a:t>više učenika- pripovjedača (teško učenicima pratiti)</a:t>
            </a:r>
          </a:p>
          <a:p>
            <a:r>
              <a:rPr lang="hr-HR" sz="2700" dirty="0"/>
              <a:t>tekst pripovjedača i snimljeni dijalog prenose iste stvari</a:t>
            </a:r>
          </a:p>
          <a:p>
            <a:pPr marL="0" indent="0">
              <a:buNone/>
            </a:pPr>
            <a:r>
              <a:rPr lang="hr-HR" sz="2700" b="1" dirty="0"/>
              <a:t>Tehnika; sredstva i pomagala:</a:t>
            </a:r>
          </a:p>
          <a:p>
            <a:r>
              <a:rPr lang="hr-HR" sz="2700" dirty="0"/>
              <a:t>mobitel</a:t>
            </a:r>
          </a:p>
          <a:p>
            <a:r>
              <a:rPr lang="hr-HR" sz="2700" dirty="0"/>
              <a:t>5. razred – snime 1. dio filma (kadar), pauza, snime 2. dio </a:t>
            </a:r>
            <a:r>
              <a:rPr lang="hr-HR" sz="2700" dirty="0" err="1"/>
              <a:t>fima</a:t>
            </a:r>
            <a:r>
              <a:rPr lang="hr-HR" sz="2700" dirty="0"/>
              <a:t> (2. kadar).</a:t>
            </a:r>
          </a:p>
          <a:p>
            <a:r>
              <a:rPr lang="hr-HR" sz="2700" dirty="0"/>
              <a:t>6. razred koriste </a:t>
            </a:r>
            <a:r>
              <a:rPr lang="hr-HR" sz="2700" dirty="0" err="1"/>
              <a:t>movie</a:t>
            </a:r>
            <a:r>
              <a:rPr lang="hr-HR" sz="2700" dirty="0"/>
              <a:t> </a:t>
            </a:r>
            <a:r>
              <a:rPr lang="hr-HR" sz="2700" dirty="0" err="1"/>
              <a:t>maker</a:t>
            </a:r>
            <a:r>
              <a:rPr lang="hr-HR" sz="2700" dirty="0"/>
              <a:t> za montiranje</a:t>
            </a:r>
          </a:p>
        </p:txBody>
      </p:sp>
    </p:spTree>
    <p:extLst>
      <p:ext uri="{BB962C8B-B14F-4D97-AF65-F5344CB8AC3E}">
        <p14:creationId xmlns:p14="http://schemas.microsoft.com/office/powerpoint/2010/main" val="2281223926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342</Words>
  <Application>Microsoft Office PowerPoint</Application>
  <PresentationFormat>Široki zaslon</PresentationFormat>
  <Paragraphs>51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Faseta</vt:lpstr>
      <vt:lpstr>Povezivanje lektire i medijske kulture u nastavi Hrvatskoga jezika</vt:lpstr>
      <vt:lpstr>UPUTE ZA RAD</vt:lpstr>
      <vt:lpstr>PowerPoint prezentacija</vt:lpstr>
      <vt:lpstr>Lektira na drugačiji način</vt:lpstr>
      <vt:lpstr>Lektira na drugačiji način</vt:lpstr>
      <vt:lpstr>Lektira na drugačiji način</vt:lpstr>
      <vt:lpstr>NAJČEŠĆE GREŠKE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Povezivanje lektire i medijske kulture u nastavi Hrvatskoga jezika</dc:title>
  <dc:creator>Dijana</dc:creator>
  <cp:lastModifiedBy>Dijana</cp:lastModifiedBy>
  <cp:revision>3</cp:revision>
  <dcterms:created xsi:type="dcterms:W3CDTF">2018-11-22T07:55:27Z</dcterms:created>
  <dcterms:modified xsi:type="dcterms:W3CDTF">2018-11-22T08:46:46Z</dcterms:modified>
</cp:coreProperties>
</file>